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92" r:id="rId2"/>
    <p:sldId id="407" r:id="rId3"/>
    <p:sldId id="408" r:id="rId4"/>
    <p:sldId id="410" r:id="rId5"/>
    <p:sldId id="412" r:id="rId6"/>
    <p:sldId id="411" r:id="rId7"/>
    <p:sldId id="415" r:id="rId8"/>
    <p:sldId id="416" r:id="rId9"/>
    <p:sldId id="41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4 Hardware" id="{142F05B2-4E25-43BE-A6F9-9F6B295A53B3}">
          <p14:sldIdLst>
            <p14:sldId id="292"/>
            <p14:sldId id="407"/>
            <p14:sldId id="408"/>
            <p14:sldId id="410"/>
            <p14:sldId id="412"/>
            <p14:sldId id="411"/>
            <p14:sldId id="415"/>
            <p14:sldId id="416"/>
            <p14:sldId id="41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2A"/>
    <a:srgbClr val="A4A4F6"/>
    <a:srgbClr val="A6BEF4"/>
    <a:srgbClr val="1F2731"/>
    <a:srgbClr val="261825"/>
    <a:srgbClr val="5C5B2F"/>
    <a:srgbClr val="1E2E18"/>
    <a:srgbClr val="DCDCFC"/>
    <a:srgbClr val="525250"/>
    <a:srgbClr val="8787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8616" autoAdjust="0"/>
  </p:normalViewPr>
  <p:slideViewPr>
    <p:cSldViewPr snapToGrid="0" showGuides="1">
      <p:cViewPr>
        <p:scale>
          <a:sx n="122" d="100"/>
          <a:sy n="122" d="100"/>
        </p:scale>
        <p:origin x="-150" y="2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3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66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Arduino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EBCCF57-A500-C624-DC4B-2542401458D8}"/>
              </a:ext>
            </a:extLst>
          </p:cNvPr>
          <p:cNvSpPr/>
          <p:nvPr/>
        </p:nvSpPr>
        <p:spPr>
          <a:xfrm>
            <a:off x="1858827" y="1185817"/>
            <a:ext cx="8313947" cy="97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52DCF2B-51DC-4408-B79D-3A426F88DD13}"/>
              </a:ext>
            </a:extLst>
          </p:cNvPr>
          <p:cNvSpPr txBox="1"/>
          <p:nvPr/>
        </p:nvSpPr>
        <p:spPr>
          <a:xfrm>
            <a:off x="1979706" y="1346058"/>
            <a:ext cx="798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 넘어진 상태</a:t>
            </a:r>
            <a:r>
              <a:rPr lang="en-US" altLang="ko-KR" sz="2000" b="1" dirty="0" smtClean="0"/>
              <a:t>(FALL)</a:t>
            </a:r>
            <a:r>
              <a:rPr lang="ko-KR" altLang="en-US" sz="2000" b="1" dirty="0" smtClean="0"/>
              <a:t>와 넘어지려는 상태</a:t>
            </a:r>
            <a:r>
              <a:rPr lang="en-US" altLang="ko-KR" sz="2000" b="1" dirty="0" smtClean="0"/>
              <a:t>(WARNING)</a:t>
            </a:r>
            <a:r>
              <a:rPr lang="ko-KR" altLang="en-US" sz="2000" b="1" dirty="0" smtClean="0"/>
              <a:t>일 때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Led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TTS </a:t>
            </a:r>
            <a:r>
              <a:rPr lang="ko-KR" altLang="en-US" sz="2000" b="1" dirty="0" smtClean="0"/>
              <a:t>음성이 실행</a:t>
            </a:r>
            <a:endParaRPr lang="en-US" altLang="ko-KR" sz="2000" b="1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DEBCCF57-A500-C624-DC4B-2542401458D8}"/>
              </a:ext>
            </a:extLst>
          </p:cNvPr>
          <p:cNvSpPr/>
          <p:nvPr/>
        </p:nvSpPr>
        <p:spPr>
          <a:xfrm>
            <a:off x="1823465" y="2703155"/>
            <a:ext cx="8313947" cy="1030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WARNING    </a:t>
            </a:r>
            <a:r>
              <a:rPr lang="ko-KR" altLang="en-US" b="1" dirty="0" smtClean="0">
                <a:solidFill>
                  <a:schemeClr val="tx1"/>
                </a:solidFill>
              </a:rPr>
              <a:t>빨간색 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led </a:t>
            </a:r>
            <a:r>
              <a:rPr lang="ko-KR" altLang="en-US" b="1" dirty="0">
                <a:solidFill>
                  <a:schemeClr val="tx1"/>
                </a:solidFill>
              </a:rPr>
              <a:t>점등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위험합니다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FALL    &gt;   </a:t>
            </a:r>
            <a:r>
              <a:rPr lang="ko-KR" altLang="en-US" b="1" dirty="0" smtClean="0">
                <a:solidFill>
                  <a:schemeClr val="tx1"/>
                </a:solidFill>
              </a:rPr>
              <a:t>노란색 </a:t>
            </a:r>
            <a:r>
              <a:rPr lang="en-US" altLang="ko-KR" b="1" dirty="0">
                <a:solidFill>
                  <a:schemeClr val="tx1"/>
                </a:solidFill>
              </a:rPr>
              <a:t>led </a:t>
            </a:r>
            <a:r>
              <a:rPr lang="ko-KR" altLang="en-US" b="1" dirty="0">
                <a:solidFill>
                  <a:schemeClr val="tx1"/>
                </a:solidFill>
              </a:rPr>
              <a:t>점등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관찰하세요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DEBCCF57-A500-C624-DC4B-2542401458D8}"/>
              </a:ext>
            </a:extLst>
          </p:cNvPr>
          <p:cNvSpPr/>
          <p:nvPr/>
        </p:nvSpPr>
        <p:spPr>
          <a:xfrm>
            <a:off x="1889892" y="4332361"/>
            <a:ext cx="8313947" cy="12461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동작은 </a:t>
            </a:r>
            <a:r>
              <a:rPr lang="ko-KR" altLang="en-US" b="1" dirty="0">
                <a:solidFill>
                  <a:schemeClr val="tx1"/>
                </a:solidFill>
              </a:rPr>
              <a:t>성공하였으나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Led</a:t>
            </a:r>
            <a:r>
              <a:rPr lang="ko-KR" altLang="en-US" b="1" dirty="0">
                <a:solidFill>
                  <a:schemeClr val="tx1"/>
                </a:solidFill>
              </a:rPr>
              <a:t>가 눈에 잘 띄지 않아서 좀 더 확실한 경고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알림을 표시하기 위해 다른 방법을 </a:t>
            </a:r>
            <a:r>
              <a:rPr lang="ko-KR" altLang="en-US" b="1" dirty="0" smtClean="0">
                <a:solidFill>
                  <a:schemeClr val="tx1"/>
                </a:solidFill>
              </a:rPr>
              <a:t>찾아봄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0695" y="3018541"/>
            <a:ext cx="118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특정상황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30696" y="1407613"/>
            <a:ext cx="118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목표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0893" y="4881374"/>
            <a:ext cx="130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시행착오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5033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66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Arduino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EBCCF57-A500-C624-DC4B-2542401458D8}"/>
              </a:ext>
            </a:extLst>
          </p:cNvPr>
          <p:cNvSpPr/>
          <p:nvPr/>
        </p:nvSpPr>
        <p:spPr>
          <a:xfrm>
            <a:off x="1794104" y="1062659"/>
            <a:ext cx="8675488" cy="1246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도트 매트릭스를 활용해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넘어진 상태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(FALL),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넘어지려는 상태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b="1" dirty="0">
                <a:solidFill>
                  <a:schemeClr val="tx1"/>
                </a:solidFill>
              </a:rPr>
              <a:t>WARNING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때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매트릭스에 각 단어가 출력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EBCCF57-A500-C624-DC4B-2542401458D8}"/>
              </a:ext>
            </a:extLst>
          </p:cNvPr>
          <p:cNvSpPr/>
          <p:nvPr/>
        </p:nvSpPr>
        <p:spPr>
          <a:xfrm>
            <a:off x="1794104" y="2711938"/>
            <a:ext cx="8675488" cy="1239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서버랑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아두이노랑</a:t>
            </a:r>
            <a:r>
              <a:rPr lang="ko-KR" altLang="en-US" b="1" dirty="0" smtClean="0">
                <a:solidFill>
                  <a:schemeClr val="tx1"/>
                </a:solidFill>
              </a:rPr>
              <a:t> 데이터를 주고 받을 수 없었음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EBCCF57-A500-C624-DC4B-2542401458D8}"/>
              </a:ext>
            </a:extLst>
          </p:cNvPr>
          <p:cNvSpPr/>
          <p:nvPr/>
        </p:nvSpPr>
        <p:spPr>
          <a:xfrm>
            <a:off x="1794104" y="4405188"/>
            <a:ext cx="8675488" cy="12461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데이터를 주고 받으려면 </a:t>
            </a:r>
            <a:r>
              <a:rPr lang="ko-KR" altLang="en-US" b="1" dirty="0" smtClean="0">
                <a:solidFill>
                  <a:schemeClr val="tx1"/>
                </a:solidFill>
              </a:rPr>
              <a:t>인터넷에 연결한 뒤 서버랑 </a:t>
            </a:r>
            <a:r>
              <a:rPr lang="ko-KR" altLang="en-US" b="1" dirty="0" err="1" smtClean="0">
                <a:solidFill>
                  <a:schemeClr val="tx1"/>
                </a:solidFill>
              </a:rPr>
              <a:t>통신해야되는데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인터넷에 연결이 안됨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499" y="3711966"/>
            <a:ext cx="809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시행착오</a:t>
            </a:r>
            <a:endParaRPr lang="ko-KR" altLang="en-US" sz="2400" b="1" dirty="0"/>
          </a:p>
        </p:txBody>
      </p:sp>
      <p:cxnSp>
        <p:nvCxnSpPr>
          <p:cNvPr id="7" name="직선 연결선 6"/>
          <p:cNvCxnSpPr>
            <a:stCxn id="23" idx="1"/>
            <a:endCxn id="23" idx="1"/>
          </p:cNvCxnSpPr>
          <p:nvPr/>
        </p:nvCxnSpPr>
        <p:spPr>
          <a:xfrm>
            <a:off x="1794104" y="33316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14" idx="3"/>
            <a:endCxn id="23" idx="1"/>
          </p:cNvCxnSpPr>
          <p:nvPr/>
        </p:nvCxnSpPr>
        <p:spPr>
          <a:xfrm flipV="1">
            <a:off x="1136562" y="3331613"/>
            <a:ext cx="657542" cy="7958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4" idx="3"/>
            <a:endCxn id="10" idx="1"/>
          </p:cNvCxnSpPr>
          <p:nvPr/>
        </p:nvCxnSpPr>
        <p:spPr>
          <a:xfrm>
            <a:off x="1136562" y="4127465"/>
            <a:ext cx="657542" cy="9007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8672" y="1375508"/>
            <a:ext cx="134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목표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14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4770595" y="3325087"/>
            <a:ext cx="346657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570766" y="2161549"/>
            <a:ext cx="9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8" y="982579"/>
            <a:ext cx="1850601" cy="7772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09" y="950339"/>
            <a:ext cx="1678216" cy="8094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70595" y="3404713"/>
            <a:ext cx="364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Sever</a:t>
            </a:r>
            <a:r>
              <a:rPr lang="ko-KR" altLang="en-US" dirty="0" smtClean="0"/>
              <a:t>에서</a:t>
            </a:r>
            <a:r>
              <a:rPr lang="en-US" altLang="ko-KR" dirty="0"/>
              <a:t> </a:t>
            </a:r>
            <a:r>
              <a:rPr lang="ko-KR" altLang="en-US" dirty="0" smtClean="0"/>
              <a:t>받은 데이터 값을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아두이노로</a:t>
            </a:r>
            <a:r>
              <a:rPr lang="ko-KR" altLang="en-US" dirty="0" smtClean="0"/>
              <a:t> 전송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7" y="1938697"/>
            <a:ext cx="3241887" cy="290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8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282074" y="1364681"/>
            <a:ext cx="5228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필요한 라이브러리</a:t>
            </a:r>
            <a:endParaRPr lang="en-US" altLang="ko-KR" sz="1600" dirty="0" smtClean="0"/>
          </a:p>
          <a:p>
            <a:r>
              <a:rPr lang="en-US" altLang="ko-KR" sz="1600" dirty="0" err="1" smtClean="0"/>
              <a:t>MD_parola.h</a:t>
            </a:r>
            <a:endParaRPr lang="en-US" altLang="ko-KR" sz="1600" dirty="0" smtClean="0"/>
          </a:p>
          <a:p>
            <a:r>
              <a:rPr lang="en-US" altLang="ko-KR" sz="1600" dirty="0" smtClean="0"/>
              <a:t>MD_MAX72xx.h</a:t>
            </a:r>
          </a:p>
          <a:p>
            <a:r>
              <a:rPr lang="en-US" altLang="ko-KR" sz="1600" dirty="0" err="1" smtClean="0"/>
              <a:t>SPI.h</a:t>
            </a:r>
            <a:endParaRPr lang="en-US" altLang="ko-KR" sz="1600" dirty="0" smtClean="0"/>
          </a:p>
          <a:p>
            <a:r>
              <a:rPr lang="en-US" altLang="ko-KR" sz="1600" dirty="0" err="1" smtClean="0"/>
              <a:t>SoftwareSerial.h</a:t>
            </a:r>
            <a:endParaRPr lang="en-US" altLang="ko-KR" sz="1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98" y="848655"/>
            <a:ext cx="741787" cy="5160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671" y="2860430"/>
            <a:ext cx="46345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#define: </a:t>
            </a:r>
            <a:r>
              <a:rPr lang="ko-KR" altLang="en-US" sz="1600" dirty="0" err="1" smtClean="0"/>
              <a:t>전처리기를</a:t>
            </a:r>
            <a:r>
              <a:rPr lang="ko-KR" altLang="en-US" sz="1600" dirty="0" smtClean="0"/>
              <a:t> 사용</a:t>
            </a:r>
            <a:endParaRPr lang="en-US" altLang="ko-KR" sz="1600" dirty="0" smtClean="0"/>
          </a:p>
          <a:p>
            <a:r>
              <a:rPr lang="ko-KR" altLang="en-US" sz="1600" dirty="0" smtClean="0"/>
              <a:t>하드웨어 타입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매트릭스 디바이스 개수</a:t>
            </a:r>
            <a:r>
              <a:rPr lang="en-US" altLang="ko-KR" sz="1600" dirty="0" smtClean="0"/>
              <a:t>,</a:t>
            </a:r>
          </a:p>
          <a:p>
            <a:r>
              <a:rPr lang="en-US" altLang="ko-KR" sz="1600" dirty="0" smtClean="0"/>
              <a:t>SPI </a:t>
            </a:r>
            <a:r>
              <a:rPr lang="ko-KR" altLang="en-US" sz="1600" dirty="0" smtClean="0"/>
              <a:t>통신 핀들의 상수를 정의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282292" y="4030076"/>
            <a:ext cx="3892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MD_Parola</a:t>
            </a:r>
            <a:r>
              <a:rPr lang="ko-KR" altLang="en-US" sz="1600" dirty="0"/>
              <a:t> 클래스의 객체인 </a:t>
            </a:r>
            <a:r>
              <a:rPr lang="en-US" altLang="ko-KR" sz="1600" dirty="0" err="1"/>
              <a:t>myDisplay</a:t>
            </a:r>
            <a:r>
              <a:rPr lang="ko-KR" altLang="en-US" sz="1600" dirty="0"/>
              <a:t>를 </a:t>
            </a:r>
            <a:r>
              <a:rPr lang="en-US" altLang="ko-KR" sz="1600" dirty="0"/>
              <a:t>HARDWARE_TYPE</a:t>
            </a:r>
            <a:r>
              <a:rPr lang="ko-KR" altLang="en-US" sz="1600" dirty="0"/>
              <a:t>에 해당하는 하드웨어와 </a:t>
            </a:r>
            <a:r>
              <a:rPr lang="en-US" altLang="ko-KR" sz="1600" dirty="0"/>
              <a:t>CS_PIN, MAX_DEVICES</a:t>
            </a:r>
            <a:r>
              <a:rPr lang="ko-KR" altLang="en-US" sz="1600" dirty="0"/>
              <a:t>에 해당하는 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출력핀</a:t>
            </a:r>
            <a:r>
              <a:rPr lang="ko-KR" altLang="en-US" sz="1600" dirty="0" smtClean="0"/>
              <a:t> 정보를 </a:t>
            </a:r>
            <a:r>
              <a:rPr lang="ko-KR" altLang="en-US" sz="1600" dirty="0"/>
              <a:t>사용하여 </a:t>
            </a:r>
            <a:r>
              <a:rPr lang="ko-KR" altLang="en-US" sz="1600" dirty="0" smtClean="0"/>
              <a:t>초기화</a:t>
            </a:r>
            <a:endParaRPr lang="en-US" altLang="ko-KR" sz="1600" dirty="0"/>
          </a:p>
          <a:p>
            <a:r>
              <a:rPr lang="en-US" altLang="ko-KR" sz="1600" dirty="0" err="1" smtClean="0"/>
              <a:t>myDisplay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객체를 사용하여 </a:t>
            </a:r>
            <a:r>
              <a:rPr lang="en-US" altLang="ko-KR" sz="1600" dirty="0"/>
              <a:t>LED </a:t>
            </a:r>
            <a:r>
              <a:rPr lang="ko-KR" altLang="en-US" sz="1600" dirty="0"/>
              <a:t>매트릭스를 제어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06" y="1364681"/>
            <a:ext cx="4990330" cy="2081577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739153" y="3389918"/>
            <a:ext cx="199061" cy="64015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7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88" y="1969455"/>
            <a:ext cx="4031442" cy="1541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848655"/>
            <a:ext cx="741787" cy="5160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9167" y="1955178"/>
            <a:ext cx="5689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1.SoftwareSerial </a:t>
            </a:r>
            <a:r>
              <a:rPr lang="ko-KR" altLang="en-US" sz="1600" dirty="0"/>
              <a:t>라이브러리를 사용하여 </a:t>
            </a:r>
            <a:endParaRPr lang="en-US" altLang="ko-KR" sz="1600" dirty="0" smtClean="0"/>
          </a:p>
          <a:p>
            <a:r>
              <a:rPr lang="ko-KR" altLang="en-US" sz="1600" dirty="0" smtClean="0"/>
              <a:t>   소프트웨어적으로 </a:t>
            </a:r>
            <a:r>
              <a:rPr lang="ko-KR" altLang="en-US" sz="1600" dirty="0"/>
              <a:t>시리얼 통신을 초기화하는 경우에 </a:t>
            </a:r>
            <a:r>
              <a:rPr lang="ko-KR" altLang="en-US" sz="1600" dirty="0" smtClean="0"/>
              <a:t>호출</a:t>
            </a:r>
            <a:endParaRPr lang="en-US" altLang="ko-KR" sz="1600" dirty="0" smtClean="0"/>
          </a:p>
          <a:p>
            <a:r>
              <a:rPr lang="en-US" altLang="ko-KR" sz="1600" dirty="0" smtClean="0"/>
              <a:t>2.</a:t>
            </a:r>
            <a:r>
              <a:rPr lang="ko-KR" altLang="en-US" sz="1600" dirty="0" err="1" smtClean="0"/>
              <a:t>아두이노의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기본 시리얼 포트인 하드웨어 시리얼 포트를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사용하여 </a:t>
            </a:r>
            <a:r>
              <a:rPr lang="ko-KR" altLang="en-US" sz="1600" dirty="0"/>
              <a:t>시리얼 통신을 초기화하는 경우에 </a:t>
            </a:r>
            <a:r>
              <a:rPr lang="ko-KR" altLang="en-US" sz="1600" dirty="0" smtClean="0"/>
              <a:t>호출</a:t>
            </a:r>
            <a:endParaRPr lang="en-US" altLang="ko-KR" sz="1600" dirty="0" smtClean="0"/>
          </a:p>
          <a:p>
            <a:r>
              <a:rPr lang="en-US" altLang="ko-KR" sz="1600" dirty="0" smtClean="0"/>
              <a:t>3.myDisplay </a:t>
            </a:r>
            <a:r>
              <a:rPr lang="ko-KR" altLang="en-US" sz="1600" dirty="0"/>
              <a:t>객체를 사용해 도트 매트릭스를 </a:t>
            </a:r>
            <a:r>
              <a:rPr lang="ko-KR" altLang="en-US" sz="1600" dirty="0" smtClean="0"/>
              <a:t>초기화</a:t>
            </a:r>
            <a:endParaRPr lang="en-US" altLang="ko-KR" sz="1600" dirty="0" smtClean="0"/>
          </a:p>
          <a:p>
            <a:r>
              <a:rPr lang="en-US" altLang="ko-KR" sz="1600" dirty="0"/>
              <a:t>4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도트 </a:t>
            </a:r>
            <a:r>
              <a:rPr lang="ko-KR" altLang="en-US" sz="1600" dirty="0"/>
              <a:t>매</a:t>
            </a:r>
            <a:r>
              <a:rPr lang="ko-KR" altLang="en-US" sz="1600" dirty="0" smtClean="0"/>
              <a:t>트릭스 밝기를 설정 </a:t>
            </a:r>
            <a:r>
              <a:rPr lang="en-US" altLang="ko-KR" sz="1600" dirty="0" smtClean="0"/>
              <a:t>0~15</a:t>
            </a:r>
            <a:r>
              <a:rPr lang="ko-KR" altLang="en-US" sz="1600" dirty="0" smtClean="0"/>
              <a:t>까지 있으며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이 가장 </a:t>
            </a:r>
            <a:endParaRPr lang="en-US" altLang="ko-KR" sz="1600" dirty="0" smtClean="0"/>
          </a:p>
          <a:p>
            <a:r>
              <a:rPr lang="ko-KR" altLang="en-US" sz="1600" dirty="0" smtClean="0"/>
              <a:t>어둡고 </a:t>
            </a:r>
            <a:r>
              <a:rPr lang="en-US" altLang="ko-KR" sz="1600" dirty="0" smtClean="0"/>
              <a:t>15</a:t>
            </a:r>
            <a:r>
              <a:rPr lang="ko-KR" altLang="en-US" sz="1600" dirty="0" smtClean="0"/>
              <a:t>가 가장 밝음</a:t>
            </a:r>
            <a:endParaRPr lang="en-US" altLang="ko-KR" sz="1600" dirty="0" smtClean="0"/>
          </a:p>
          <a:p>
            <a:r>
              <a:rPr lang="en-US" altLang="ko-KR" sz="1600" dirty="0" smtClean="0"/>
              <a:t>5.</a:t>
            </a:r>
            <a:r>
              <a:rPr lang="ko-KR" altLang="en-US" sz="1600" dirty="0" smtClean="0"/>
              <a:t>도트 매트릭스 디스플레이를 초기화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이전에 표시한 텍스트를 지움</a:t>
            </a:r>
            <a:endParaRPr lang="en-US" altLang="ko-KR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255514" y="2177350"/>
            <a:ext cx="19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1</a:t>
            </a:r>
            <a:endParaRPr lang="ko-KR" altLang="en-US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63329" y="2353718"/>
            <a:ext cx="24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2</a:t>
            </a:r>
            <a:endParaRPr lang="ko-KR" altLang="en-US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8057" y="2570972"/>
            <a:ext cx="19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강B" pitchFamily="18" charset="-127"/>
                <a:ea typeface="HY강B" pitchFamily="18" charset="-127"/>
              </a:rPr>
              <a:t>3</a:t>
            </a:r>
            <a:endParaRPr lang="ko-KR" altLang="en-US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5514" y="2779058"/>
            <a:ext cx="31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4</a:t>
            </a:r>
            <a:endParaRPr lang="ko-KR" altLang="en-US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9075" y="2985960"/>
            <a:ext cx="32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5</a:t>
            </a:r>
            <a:endParaRPr lang="ko-KR" altLang="en-US" b="1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57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5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2" y="1347480"/>
            <a:ext cx="6581604" cy="819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6862" y="1477109"/>
            <a:ext cx="454855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 </a:t>
            </a:r>
            <a:r>
              <a:rPr lang="ko-KR" altLang="en-US" sz="1600" dirty="0"/>
              <a:t>문자열을 입력으로 받아서 매트릭스에 메시지를 표시하는 </a:t>
            </a:r>
            <a:r>
              <a:rPr lang="ko-KR" altLang="en-US" sz="1600" dirty="0" smtClean="0"/>
              <a:t>함수</a:t>
            </a:r>
            <a:endParaRPr lang="en-US" altLang="ko-KR" sz="1600" dirty="0"/>
          </a:p>
          <a:p>
            <a:r>
              <a:rPr lang="ko-KR" altLang="en-US" sz="1600" dirty="0" smtClean="0"/>
              <a:t>매트릭스의 </a:t>
            </a:r>
            <a:r>
              <a:rPr lang="ko-KR" altLang="en-US" sz="1600" dirty="0"/>
              <a:t>디스플레이를 초기화하여 이전에 </a:t>
            </a:r>
            <a:endParaRPr lang="en-US" altLang="ko-KR" sz="1600" dirty="0" smtClean="0"/>
          </a:p>
          <a:p>
            <a:r>
              <a:rPr lang="ko-KR" altLang="en-US" sz="1600" dirty="0" smtClean="0"/>
              <a:t>표시된 </a:t>
            </a:r>
            <a:r>
              <a:rPr lang="ko-KR" altLang="en-US" sz="1600" dirty="0"/>
              <a:t>내용을 </a:t>
            </a:r>
            <a:r>
              <a:rPr lang="ko-KR" altLang="en-US" sz="1600" dirty="0" smtClean="0"/>
              <a:t>지움</a:t>
            </a:r>
            <a:endParaRPr lang="en-US" altLang="ko-KR" sz="1600" dirty="0"/>
          </a:p>
          <a:p>
            <a:r>
              <a:rPr lang="ko-KR" altLang="en-US" sz="1600" dirty="0" smtClean="0"/>
              <a:t>매트릭스에 </a:t>
            </a:r>
            <a:r>
              <a:rPr lang="ko-KR" altLang="en-US" sz="1600" dirty="0"/>
              <a:t>문자열을 표시하는 함수로</a:t>
            </a:r>
            <a:r>
              <a:rPr lang="en-US" altLang="ko-KR" sz="1600" dirty="0"/>
              <a:t>, </a:t>
            </a:r>
            <a:r>
              <a:rPr lang="ko-KR" altLang="en-US" sz="1600" dirty="0"/>
              <a:t>입력된 메시지를 화면 중앙부터 왼쪽으로 스크롤하며 </a:t>
            </a:r>
            <a:endParaRPr lang="en-US" altLang="ko-KR" sz="1600" dirty="0" smtClean="0"/>
          </a:p>
          <a:p>
            <a:r>
              <a:rPr lang="ko-KR" altLang="en-US" sz="1600" dirty="0" smtClean="0"/>
              <a:t>표시</a:t>
            </a:r>
            <a:endParaRPr lang="en-US" altLang="ko-KR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4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99" y="1217559"/>
            <a:ext cx="4001059" cy="21529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06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46092" y="1420759"/>
            <a:ext cx="3837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 </a:t>
            </a:r>
            <a:r>
              <a:rPr lang="ko-KR" altLang="en-US" sz="1400" dirty="0" smtClean="0"/>
              <a:t>시리얼 </a:t>
            </a:r>
            <a:r>
              <a:rPr lang="ko-KR" altLang="en-US" sz="1400" dirty="0"/>
              <a:t>포트로부터 수신된 데이터가 있는지 </a:t>
            </a:r>
            <a:r>
              <a:rPr lang="ko-KR" altLang="en-US" sz="1400" dirty="0" smtClean="0"/>
              <a:t>확인</a:t>
            </a:r>
            <a:r>
              <a:rPr lang="en-US" altLang="ko-KR" sz="1400" dirty="0" smtClean="0"/>
              <a:t> </a:t>
            </a:r>
          </a:p>
          <a:p>
            <a:r>
              <a:rPr lang="ko-KR" altLang="en-US" sz="1400" dirty="0" smtClean="0"/>
              <a:t>만약 </a:t>
            </a:r>
            <a:r>
              <a:rPr lang="ko-KR" altLang="en-US" sz="1400" dirty="0"/>
              <a:t>데이터가 수신되었다면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조건문</a:t>
            </a:r>
            <a:r>
              <a:rPr lang="ko-KR" altLang="en-US" sz="1400" dirty="0"/>
              <a:t> 안의 </a:t>
            </a:r>
            <a:endParaRPr lang="en-US" altLang="ko-KR" sz="1400" dirty="0" smtClean="0"/>
          </a:p>
          <a:p>
            <a:r>
              <a:rPr lang="ko-KR" altLang="en-US" sz="1400" dirty="0" smtClean="0"/>
              <a:t>코드 </a:t>
            </a:r>
            <a:r>
              <a:rPr lang="ko-KR" altLang="en-US" sz="1400" dirty="0"/>
              <a:t>블록이 실행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6093" y="2451127"/>
            <a:ext cx="3938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</a:t>
            </a:r>
            <a:r>
              <a:rPr lang="ko-KR" altLang="en-US" sz="1400" dirty="0"/>
              <a:t> 시리얼 버퍼에 있는 데이터를 한 줄씩 </a:t>
            </a:r>
            <a:r>
              <a:rPr lang="ko-KR" altLang="en-US" sz="1400" dirty="0" smtClean="0"/>
              <a:t>읽어옴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n'</a:t>
            </a:r>
            <a:r>
              <a:rPr lang="ko-KR" altLang="en-US" sz="1400" dirty="0"/>
              <a:t>은 </a:t>
            </a:r>
            <a:r>
              <a:rPr lang="ko-KR" altLang="en-US" sz="1400" dirty="0" err="1"/>
              <a:t>개행</a:t>
            </a:r>
            <a:r>
              <a:rPr lang="ko-KR" altLang="en-US" sz="1400" dirty="0"/>
              <a:t> 문자를 </a:t>
            </a:r>
            <a:r>
              <a:rPr lang="ko-KR" altLang="en-US" sz="1400" dirty="0" smtClean="0"/>
              <a:t>의미</a:t>
            </a:r>
            <a:r>
              <a:rPr lang="en-US" altLang="ko-KR" sz="1400" dirty="0"/>
              <a:t>,</a:t>
            </a:r>
            <a:r>
              <a:rPr lang="ko-KR" altLang="en-US" sz="1400" dirty="0" smtClean="0"/>
              <a:t>한 </a:t>
            </a:r>
            <a:r>
              <a:rPr lang="ko-KR" altLang="en-US" sz="1400" dirty="0"/>
              <a:t>줄의 끝을 </a:t>
            </a:r>
            <a:r>
              <a:rPr lang="ko-KR" altLang="en-US" sz="1400" dirty="0" smtClean="0"/>
              <a:t>나타냄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err="1" smtClean="0"/>
              <a:t>개행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문자가 나올 때까지 데이터를 읽어와 </a:t>
            </a:r>
            <a:r>
              <a:rPr lang="en-US" altLang="ko-KR" sz="1400" dirty="0"/>
              <a:t>data</a:t>
            </a:r>
            <a:r>
              <a:rPr lang="ko-KR" altLang="en-US" sz="1400" dirty="0"/>
              <a:t> 변수에 </a:t>
            </a:r>
            <a:r>
              <a:rPr lang="ko-KR" altLang="en-US" sz="1400" dirty="0" smtClean="0"/>
              <a:t>저장</a:t>
            </a:r>
            <a:endParaRPr lang="en-US" altLang="ko-KR" sz="1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71626" y="1298616"/>
            <a:ext cx="16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1098400" y="1493645"/>
            <a:ext cx="17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13759" y="1662681"/>
            <a:ext cx="18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47238" y="2000753"/>
            <a:ext cx="12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85167" y="3778457"/>
            <a:ext cx="3962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3.data </a:t>
            </a:r>
            <a:r>
              <a:rPr lang="ko-KR" altLang="en-US" sz="1400" dirty="0" smtClean="0"/>
              <a:t>변수에 저장된 문자열 앞뒤의 공백을 제거</a:t>
            </a:r>
            <a:endParaRPr lang="en-US" altLang="ko-KR" sz="1400" dirty="0" smtClean="0"/>
          </a:p>
          <a:p>
            <a:r>
              <a:rPr lang="ko-KR" altLang="en-US" sz="1400" dirty="0" smtClean="0"/>
              <a:t>이렇게 함으로써 데이터의 앞뒤의 공백이 있을 경우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제거하여 문자열을 비교할 수 있도록 함 </a:t>
            </a:r>
            <a:endParaRPr lang="en-US" altLang="ko-KR" sz="1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346092" y="4687221"/>
            <a:ext cx="5595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4.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data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변수에 저장된 문자열을 비교하여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"</a:t>
            </a:r>
            <a:r>
              <a:rPr lang="en-US" altLang="ko-KR" sz="1400" dirty="0"/>
              <a:t>warning" </a:t>
            </a:r>
            <a:r>
              <a:rPr lang="ko-KR" altLang="en-US" sz="1400" dirty="0"/>
              <a:t>또는 </a:t>
            </a:r>
            <a:r>
              <a:rPr lang="en-US" altLang="ko-KR" sz="1400" dirty="0"/>
              <a:t>"fall"</a:t>
            </a:r>
            <a:r>
              <a:rPr lang="ko-KR" altLang="en-US" sz="1400" dirty="0"/>
              <a:t>인지 </a:t>
            </a:r>
            <a:r>
              <a:rPr lang="ko-KR" altLang="en-US" sz="1400" dirty="0" smtClean="0"/>
              <a:t>확인</a:t>
            </a:r>
            <a:endParaRPr lang="en-US" altLang="ko-KR" sz="1400" dirty="0" smtClean="0"/>
          </a:p>
          <a:p>
            <a:r>
              <a:rPr lang="en-US" altLang="ko-KR" sz="1400" dirty="0" smtClean="0"/>
              <a:t>    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"warning"</a:t>
            </a:r>
            <a:r>
              <a:rPr lang="ko-KR" altLang="en-US" sz="1400" dirty="0"/>
              <a:t>인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도트 매트릭스에 </a:t>
            </a:r>
            <a:r>
              <a:rPr lang="en-US" altLang="ko-KR" sz="1400" dirty="0"/>
              <a:t>"WARNING"</a:t>
            </a:r>
            <a:r>
              <a:rPr lang="ko-KR" altLang="en-US" sz="1400" dirty="0"/>
              <a:t>라는 메시지를 </a:t>
            </a:r>
            <a:r>
              <a:rPr lang="ko-KR" altLang="en-US" sz="1400" dirty="0" smtClean="0"/>
              <a:t>출력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     “fall</a:t>
            </a:r>
            <a:r>
              <a:rPr lang="en-US" altLang="ko-KR" sz="1400" dirty="0"/>
              <a:t>"</a:t>
            </a:r>
            <a:r>
              <a:rPr lang="ko-KR" altLang="en-US" sz="1400" dirty="0"/>
              <a:t>인 경우에는 </a:t>
            </a:r>
            <a:r>
              <a:rPr lang="en-US" altLang="ko-KR" sz="1400" dirty="0"/>
              <a:t>"FALL"</a:t>
            </a:r>
            <a:r>
              <a:rPr lang="ko-KR" altLang="en-US" sz="1400" dirty="0"/>
              <a:t>이라는 메시지를 </a:t>
            </a:r>
            <a:r>
              <a:rPr lang="ko-KR" altLang="en-US" sz="1400" dirty="0" smtClean="0"/>
              <a:t>출력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7655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매트릭스 시연 영상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akaoTalk_20230719_16352867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72844" y="2724578"/>
            <a:ext cx="4745407" cy="21354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72844" y="1992923"/>
            <a:ext cx="197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상황이 </a:t>
            </a:r>
            <a:r>
              <a:rPr lang="en-US" altLang="ko-KR" dirty="0" smtClean="0"/>
              <a:t>fall</a:t>
            </a:r>
            <a:r>
              <a:rPr lang="ko-KR" altLang="en-US" dirty="0" smtClean="0"/>
              <a:t>일 경우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넘어진 상태</a:t>
            </a:r>
            <a:r>
              <a:rPr lang="en-US" altLang="ko-KR" dirty="0" smtClean="0"/>
              <a:t>):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7508" y="1844431"/>
            <a:ext cx="289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상황이 </a:t>
            </a:r>
            <a:r>
              <a:rPr lang="en-US" altLang="ko-KR" dirty="0" smtClean="0"/>
              <a:t>warning</a:t>
            </a:r>
            <a:r>
              <a:rPr lang="ko-KR" altLang="en-US" dirty="0" smtClean="0"/>
              <a:t>일 경우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넘어지려는 상태</a:t>
            </a:r>
            <a:r>
              <a:rPr lang="en-US" altLang="ko-KR" dirty="0" smtClean="0"/>
              <a:t>):</a:t>
            </a:r>
            <a:endParaRPr lang="ko-KR" altLang="en-US" dirty="0"/>
          </a:p>
        </p:txBody>
      </p:sp>
      <p:pic>
        <p:nvPicPr>
          <p:cNvPr id="6" name="KakaoTalk_20230720_10310308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7508" y="2724578"/>
            <a:ext cx="4422071" cy="198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압정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415</Words>
  <Application>Microsoft Office PowerPoint</Application>
  <PresentationFormat>사용자 지정</PresentationFormat>
  <Paragraphs>85</Paragraphs>
  <Slides>9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14</cp:lastModifiedBy>
  <cp:revision>121</cp:revision>
  <dcterms:created xsi:type="dcterms:W3CDTF">2023-04-19T04:07:11Z</dcterms:created>
  <dcterms:modified xsi:type="dcterms:W3CDTF">2023-07-21T05:55:13Z</dcterms:modified>
</cp:coreProperties>
</file>